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1" r:id="rId16"/>
    <p:sldId id="270" r:id="rId17"/>
    <p:sldId id="272" r:id="rId18"/>
    <p:sldId id="275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95013" autoAdjust="0"/>
  </p:normalViewPr>
  <p:slideViewPr>
    <p:cSldViewPr snapToGrid="0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D554D-EDBA-4AB0-B468-51D2F8CD32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DC9C0-E475-4F1B-851C-149428F1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接收一张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input X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一张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input 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，并且简单地对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wise mean and variance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使其可以匹配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。与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BN, IN, CIN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没有可学习的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parameters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。其根据输入的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image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，自适应的生成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parameters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2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https://www.cnblogs.com/king-lps/p/12485351.html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6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Discriminator</a:t>
            </a:r>
          </a:p>
          <a:p>
            <a:r>
              <a:rPr lang="zh-CN" altLang="en-US" dirty="0" smtClean="0"/>
              <a:t>由于生成的图像分辨率非常高，如果同传统的</a:t>
            </a:r>
            <a:r>
              <a:rPr lang="en-US" altLang="zh-CN" dirty="0" err="1" smtClean="0"/>
              <a:t>gan</a:t>
            </a:r>
            <a:r>
              <a:rPr lang="zh-CN" altLang="en-US" dirty="0" smtClean="0"/>
              <a:t>采用一样的</a:t>
            </a:r>
            <a:r>
              <a:rPr lang="en-US" altLang="zh-CN" dirty="0" smtClean="0"/>
              <a:t>discriminator</a:t>
            </a:r>
            <a:r>
              <a:rPr lang="zh-CN" altLang="en-US" dirty="0" smtClean="0"/>
              <a:t>，存在两个难题</a:t>
            </a:r>
          </a:p>
          <a:p>
            <a:r>
              <a:rPr lang="zh-CN" altLang="en-US" dirty="0" smtClean="0"/>
              <a:t>这个</a:t>
            </a:r>
            <a:r>
              <a:rPr lang="en-US" altLang="zh-CN" dirty="0" smtClean="0"/>
              <a:t>discriminator</a:t>
            </a:r>
            <a:r>
              <a:rPr lang="zh-CN" altLang="en-US" dirty="0" smtClean="0"/>
              <a:t>网络要么得足够深要么得足够宽，才有可能有足够的</a:t>
            </a:r>
            <a:r>
              <a:rPr lang="en-US" altLang="zh-CN" dirty="0" smtClean="0"/>
              <a:t>perceptive field</a:t>
            </a:r>
            <a:r>
              <a:rPr lang="zh-CN" altLang="en-US" dirty="0" smtClean="0"/>
              <a:t>，足以判断这张高分辨率图像的真伪，将容易引起</a:t>
            </a:r>
            <a:r>
              <a:rPr lang="en-US" altLang="zh-CN" dirty="0" err="1" smtClean="0"/>
              <a:t>overfit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即使不会</a:t>
            </a:r>
            <a:r>
              <a:rPr lang="en-US" altLang="zh-CN" dirty="0" err="1" smtClean="0"/>
              <a:t>overfit</a:t>
            </a:r>
            <a:r>
              <a:rPr lang="zh-CN" altLang="en-US" dirty="0" smtClean="0"/>
              <a:t>，由于图像分辨率非常高，这个辨别器只能感知到图像的全局信息，而容易忽略了局部细节信息，即便生成的图像细节有问题，也可能被判别为好图像，这会使生成器生成图像忽略细节</a:t>
            </a:r>
          </a:p>
          <a:p>
            <a:r>
              <a:rPr lang="zh-CN" altLang="en-US" dirty="0" smtClean="0"/>
              <a:t>为了解决这个问题，作者引入了多尺度辨别器，即对高分辨率图像构建多尺度金字塔（原文构建了三层金字塔），然后采用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个网络结构一样的辨别器对多尺度图像进行判别，很好地解决了上述两个问题。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0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通过全连接层，将目标人脸的</a:t>
            </a:r>
            <a:r>
              <a:rPr lang="en-US" altLang="zh-CN" dirty="0" err="1" smtClean="0"/>
              <a:t>G_Tar</a:t>
            </a:r>
            <a:r>
              <a:rPr lang="zh-CN" altLang="en-US" dirty="0" smtClean="0"/>
              <a:t>转化为所需的均值与方差</a:t>
            </a:r>
            <a:r>
              <a:rPr lang="en-US" altLang="zh-CN" dirty="0" err="1" smtClean="0"/>
              <a:t>μ_Tar,σ_Tar</a:t>
            </a:r>
            <a:r>
              <a:rPr lang="zh-CN" altLang="en-US" dirty="0" smtClean="0"/>
              <a:t>，再依照</a:t>
            </a:r>
            <a:r>
              <a:rPr lang="en-US" altLang="zh-CN" dirty="0" err="1" smtClean="0"/>
              <a:t>AdaIN</a:t>
            </a:r>
            <a:r>
              <a:rPr lang="zh-CN" altLang="en-US" dirty="0" smtClean="0"/>
              <a:t>的方式将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注入</a:t>
            </a:r>
            <a:r>
              <a:rPr lang="en-US" altLang="zh-CN" dirty="0" smtClean="0"/>
              <a:t>content</a:t>
            </a:r>
          </a:p>
          <a:p>
            <a:r>
              <a:rPr lang="zh-CN" altLang="en-US" dirty="0" smtClean="0"/>
              <a:t>注意到了以下两个问题：</a:t>
            </a:r>
            <a:r>
              <a:rPr lang="en-US" altLang="zh-CN" dirty="0" smtClean="0"/>
              <a:t>I)</a:t>
            </a:r>
            <a:r>
              <a:rPr lang="zh-CN" altLang="en-US" dirty="0" smtClean="0"/>
              <a:t>训练网络时的收敛速度很慢；</a:t>
            </a:r>
            <a:r>
              <a:rPr lang="en-US" altLang="zh-CN" dirty="0" smtClean="0"/>
              <a:t>II)</a:t>
            </a:r>
            <a:r>
              <a:rPr lang="zh-CN" altLang="en-US" dirty="0" smtClean="0"/>
              <a:t>容易产生人工造成的不自然缺陷</a:t>
            </a:r>
            <a:r>
              <a:rPr lang="en-US" altLang="zh-CN" dirty="0" smtClean="0"/>
              <a:t>(artifacts)</a:t>
            </a:r>
            <a:r>
              <a:rPr lang="zh-CN" altLang="en-US" dirty="0" smtClean="0"/>
              <a:t>。这两个问题让我们重新反思换脸问题的本质：目标人脸的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固然可以按照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的思路注入源人脸的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中，但是这种方案很类似于传统的</a:t>
            </a:r>
            <a:r>
              <a:rPr lang="en-US" altLang="zh-CN" dirty="0" smtClean="0"/>
              <a:t>2D/3D</a:t>
            </a:r>
            <a:r>
              <a:rPr lang="zh-CN" altLang="en-US" dirty="0" smtClean="0"/>
              <a:t>视觉中的“贴脸”策略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完全采用目标人脸的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信息而抛弃源人脸的；而要达成“换脸”，我们实际上只需要关注一个从目标人脸的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到源人脸</a:t>
            </a:r>
            <a:r>
              <a:rPr lang="en-US" altLang="zh-CN" dirty="0" smtClean="0"/>
              <a:t>ID</a:t>
            </a:r>
            <a:r>
              <a:rPr lang="zh-CN" altLang="en-US" dirty="0" smtClean="0"/>
              <a:t>信息的变化。</a:t>
            </a:r>
            <a:endParaRPr lang="en-US" altLang="zh-CN" dirty="0" smtClean="0"/>
          </a:p>
          <a:p>
            <a:r>
              <a:rPr lang="zh-CN" altLang="en-US" dirty="0" smtClean="0"/>
              <a:t>其中</a:t>
            </a:r>
            <a:r>
              <a:rPr lang="en-US" altLang="zh-CN" dirty="0" smtClean="0"/>
              <a:t>ε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是一个较小的量以稳定数值。依照这个思路，我们设计了基于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AdaIN-ResBlock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的风格融合模块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Mix Block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，在多个空间尺度上将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的信息增量通过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注入至从源人脸中抽取的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当中。我们另外也采用了一种基于信息增量的训练模式：通过混入一部分源与目标人脸为同一张图片的训练数据，使注入的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信息恒定为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μ_diff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=0,σ_diff = 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。这个方案极大地提高了模型在学习重构损失时的收敛速度，并且抑制了大部分因为“贴脸重构”导致的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08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Pose Constraint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Skipping connection</a:t>
            </a:r>
            <a:r>
              <a:rPr lang="zh-CN" altLang="en-US" dirty="0" smtClean="0"/>
              <a:t>来缓解视频换脸中存在的连续性问题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Pose Constraint</a:t>
            </a:r>
            <a:r>
              <a:rPr lang="zh-CN" altLang="en-US" dirty="0" smtClean="0"/>
              <a:t>：我们通过脸部的</a:t>
            </a:r>
            <a:r>
              <a:rPr lang="en-US" altLang="zh-CN" dirty="0" smtClean="0"/>
              <a:t>landmark</a:t>
            </a:r>
            <a:r>
              <a:rPr lang="zh-CN" altLang="en-US" dirty="0" smtClean="0"/>
              <a:t>来强约束源人脸以及生成人脸之间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差异的问题。这样即便源人脸在某些帧出现大尺度的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转换，生成的也依旧会被约束在源人脸的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上。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Skipping Connection</a:t>
            </a:r>
            <a:r>
              <a:rPr lang="zh-CN" altLang="en-US" dirty="0" smtClean="0"/>
              <a:t>：为了让生成的图片能够稳定的保留源图片的特征，我们尝试将一些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的低层次的特征直接通过</a:t>
            </a:r>
            <a:r>
              <a:rPr lang="en-US" altLang="zh-CN" dirty="0" smtClean="0"/>
              <a:t>Skipping Connection</a:t>
            </a:r>
            <a:r>
              <a:rPr lang="zh-CN" altLang="en-US" dirty="0" smtClean="0"/>
              <a:t>直接植入到</a:t>
            </a:r>
            <a:r>
              <a:rPr lang="en-US" altLang="zh-CN" dirty="0" smtClean="0"/>
              <a:t>Decoder</a:t>
            </a:r>
            <a:r>
              <a:rPr lang="zh-CN" altLang="en-US" dirty="0" smtClean="0"/>
              <a:t>的特征当中。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4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加大</a:t>
            </a:r>
            <a:r>
              <a:rPr lang="en-US" altLang="zh-CN" dirty="0" err="1" smtClean="0"/>
              <a:t>L_recon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L_pose</a:t>
            </a:r>
            <a:r>
              <a:rPr lang="zh-CN" altLang="en-US" dirty="0" smtClean="0"/>
              <a:t>的权重，可以使得生成的人脸能更多地保留源人脸的特征，加大</a:t>
            </a:r>
            <a:r>
              <a:rPr lang="en-US" altLang="zh-CN" dirty="0" smtClean="0"/>
              <a:t>L_ID</a:t>
            </a:r>
            <a:r>
              <a:rPr lang="zh-CN" altLang="en-US" dirty="0" smtClean="0"/>
              <a:t>的权重，则会更多地迁移更多目标的身份特征，</a:t>
            </a:r>
            <a:r>
              <a:rPr lang="en-US" altLang="zh-CN" dirty="0" smtClean="0"/>
              <a:t>L_GAN</a:t>
            </a:r>
            <a:r>
              <a:rPr lang="zh-CN" altLang="en-US" dirty="0" smtClean="0"/>
              <a:t>的权重则用于保证生成的人脸尽可能的真实自然。</a:t>
            </a:r>
            <a:endParaRPr lang="en-US" altLang="zh-CN" dirty="0" smtClean="0"/>
          </a:p>
          <a:p>
            <a:r>
              <a:rPr lang="zh-CN" altLang="en-US" dirty="0" smtClean="0"/>
              <a:t>对于两个本来长得就有点像的人，换脸后的结果从视觉上几乎看不出变化，原因在于他们的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特征距离本来就小，如果仅仅使用简单的</a:t>
            </a:r>
            <a:r>
              <a:rPr lang="en-US" altLang="zh-CN" dirty="0" smtClean="0"/>
              <a:t>l2</a:t>
            </a:r>
            <a:r>
              <a:rPr lang="zh-CN" altLang="en-US" dirty="0" smtClean="0"/>
              <a:t>损失或者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相似度的话，网络对这部分的惩罚会很小，但是简单的加大</a:t>
            </a:r>
            <a:r>
              <a:rPr lang="en-US" altLang="zh-CN" dirty="0" smtClean="0"/>
              <a:t>L_ID</a:t>
            </a:r>
            <a:r>
              <a:rPr lang="zh-CN" altLang="en-US" dirty="0" smtClean="0"/>
              <a:t>的权值又会使整个网络的训练变得艰难。为了解决这个问题，我们提出了衡量换脸效果的相对</a:t>
            </a:r>
            <a:r>
              <a:rPr lang="en-US" altLang="zh-CN" dirty="0" smtClean="0"/>
              <a:t>ID</a:t>
            </a:r>
            <a:r>
              <a:rPr lang="zh-CN" altLang="en-US" dirty="0" smtClean="0"/>
              <a:t>距离。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3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0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21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8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9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10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6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49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11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5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5FAD-8881-45DF-9D6F-D6D329E040F2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4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FaceShifter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49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Batch </a:t>
            </a:r>
            <a:r>
              <a:rPr lang="en-US" altLang="zh-CN" dirty="0" smtClean="0"/>
              <a:t>Normalization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Instance </a:t>
            </a:r>
            <a:r>
              <a:rPr lang="en-US" altLang="zh-CN" dirty="0" smtClean="0"/>
              <a:t>Normalization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Conditional Instance </a:t>
            </a:r>
            <a:r>
              <a:rPr lang="en-US" altLang="zh-CN" dirty="0" smtClean="0"/>
              <a:t>Normalization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36" y="2324585"/>
            <a:ext cx="4800600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11" y="3807861"/>
            <a:ext cx="4886325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36" y="5481929"/>
            <a:ext cx="5067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28" y="1619428"/>
            <a:ext cx="5505450" cy="9429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2" y="2944991"/>
            <a:ext cx="65055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SPADE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1212849"/>
            <a:ext cx="4514850" cy="8096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2174934"/>
            <a:ext cx="5565775" cy="44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5500688"/>
            <a:ext cx="9291306" cy="8219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399257"/>
            <a:ext cx="9303096" cy="11532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15" y="2637197"/>
            <a:ext cx="6605086" cy="1364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88" y="4085954"/>
            <a:ext cx="4703529" cy="13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styleGAN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788" y="1409701"/>
            <a:ext cx="7992594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HEAR-Net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4251"/>
            <a:ext cx="10012225" cy="3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HEAR-Net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900"/>
            <a:ext cx="9804400" cy="52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9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Training Strategies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training  </a:t>
            </a:r>
            <a:r>
              <a:rPr lang="en-US" altLang="zh-CN" dirty="0" err="1" smtClean="0"/>
              <a:t>Xt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 smtClean="0"/>
              <a:t>Xs</a:t>
            </a:r>
            <a:r>
              <a:rPr lang="en-US" altLang="zh-CN" dirty="0" smtClean="0"/>
              <a:t> is 80</a:t>
            </a:r>
            <a:r>
              <a:rPr lang="en-US" altLang="zh-CN" dirty="0"/>
              <a:t>% for</a:t>
            </a:r>
            <a:r>
              <a:rPr lang="en-US" altLang="zh-CN" dirty="0" smtClean="0"/>
              <a:t> </a:t>
            </a:r>
            <a:r>
              <a:rPr lang="en-US" altLang="zh-CN" dirty="0"/>
              <a:t>AEI-Net</a:t>
            </a:r>
            <a:r>
              <a:rPr lang="en-US" altLang="zh-CN" dirty="0" smtClean="0"/>
              <a:t>, </a:t>
            </a:r>
            <a:r>
              <a:rPr lang="en-US" altLang="zh-CN" dirty="0"/>
              <a:t>50% </a:t>
            </a:r>
            <a:r>
              <a:rPr lang="en-US" altLang="zh-CN" dirty="0" smtClean="0"/>
              <a:t>for HEAR-Net.</a:t>
            </a:r>
          </a:p>
          <a:p>
            <a:r>
              <a:rPr lang="en-US" altLang="zh-CN" dirty="0" smtClean="0"/>
              <a:t>ADAM </a:t>
            </a:r>
            <a:r>
              <a:rPr lang="en-US" altLang="zh-CN" dirty="0"/>
              <a:t>with </a:t>
            </a:r>
            <a:r>
              <a:rPr lang="en-US" altLang="zh-CN" dirty="0" smtClean="0"/>
              <a:t>β1 </a:t>
            </a:r>
            <a:r>
              <a:rPr lang="en-US" altLang="zh-CN" dirty="0"/>
              <a:t>= 0, </a:t>
            </a:r>
            <a:r>
              <a:rPr lang="en-US" altLang="zh-CN" dirty="0" smtClean="0"/>
              <a:t>β2 </a:t>
            </a:r>
            <a:r>
              <a:rPr lang="en-US" altLang="zh-CN" dirty="0"/>
              <a:t>= 0.999, </a:t>
            </a:r>
            <a:r>
              <a:rPr lang="en-US" altLang="zh-CN" dirty="0" err="1"/>
              <a:t>lr</a:t>
            </a:r>
            <a:r>
              <a:rPr lang="en-US" altLang="zh-CN" dirty="0"/>
              <a:t> </a:t>
            </a:r>
            <a:r>
              <a:rPr lang="en-US" altLang="zh-CN" dirty="0" smtClean="0"/>
              <a:t>= 0.0004</a:t>
            </a:r>
          </a:p>
          <a:p>
            <a:r>
              <a:rPr lang="en-US" altLang="zh-CN" dirty="0" smtClean="0"/>
              <a:t>AEI-Net </a:t>
            </a:r>
            <a:r>
              <a:rPr lang="en-US" altLang="zh-CN" dirty="0"/>
              <a:t>500K </a:t>
            </a:r>
            <a:r>
              <a:rPr lang="en-US" altLang="zh-CN" dirty="0" smtClean="0"/>
              <a:t>steps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altLang="zh-CN" dirty="0"/>
              <a:t>HEAR-Net </a:t>
            </a:r>
            <a:r>
              <a:rPr lang="en-US" altLang="zh-CN" dirty="0" smtClean="0"/>
              <a:t>50K steps</a:t>
            </a:r>
          </a:p>
          <a:p>
            <a:r>
              <a:rPr lang="en-US" altLang="zh-CN" dirty="0" smtClean="0"/>
              <a:t>Self-supervised learning for HEAR-Net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94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7" y="1978025"/>
            <a:ext cx="7319785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380" y="652462"/>
            <a:ext cx="6326919" cy="7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5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690688"/>
            <a:ext cx="9755180" cy="4964112"/>
          </a:xfrm>
        </p:spPr>
      </p:pic>
    </p:spTree>
    <p:extLst>
      <p:ext uri="{BB962C8B-B14F-4D97-AF65-F5344CB8AC3E}">
        <p14:creationId xmlns:p14="http://schemas.microsoft.com/office/powerpoint/2010/main" val="424970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FaceShifter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7687"/>
            <a:ext cx="10515600" cy="4351338"/>
          </a:xfrm>
        </p:spPr>
        <p:txBody>
          <a:bodyPr/>
          <a:lstStyle/>
          <a:p>
            <a:r>
              <a:rPr lang="en-US" altLang="zh-CN" dirty="0"/>
              <a:t>face </a:t>
            </a:r>
            <a:r>
              <a:rPr lang="en-US" altLang="zh-CN" dirty="0" smtClean="0"/>
              <a:t>swapping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facial reenactment</a:t>
            </a:r>
          </a:p>
          <a:p>
            <a:endParaRPr lang="zh-CN" altLang="en-US" dirty="0"/>
          </a:p>
        </p:txBody>
      </p:sp>
      <p:sp>
        <p:nvSpPr>
          <p:cNvPr id="4" name="AutoShape 2" descr="https://exmail.qq.com/cgi-bin/viewfile?f=DFAF6C355BE1606A897477C2C95235CBCB0E32FFACD957E748AB3E8C5D0229AD8A603395184BFA35F95A7E655A0090AA9730DFD66525F891301783EC309630365482C34DF7EC081BC03537AB90E736F986FB664B9255F584B811D6602D743B88&amp;usewmcache=1&amp;sid=xXRgtzbaP33iJwxS,2"/>
          <p:cNvSpPr>
            <a:spLocks noChangeAspect="1" noChangeArrowheads="1"/>
          </p:cNvSpPr>
          <p:nvPr/>
        </p:nvSpPr>
        <p:spPr bwMode="auto">
          <a:xfrm>
            <a:off x="15557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54" y="1630655"/>
            <a:ext cx="1716055" cy="2288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9" y="1630655"/>
            <a:ext cx="1714500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09" y="1630655"/>
            <a:ext cx="1714500" cy="228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254500"/>
            <a:ext cx="731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690688"/>
            <a:ext cx="9489591" cy="5848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926403"/>
            <a:ext cx="8339640" cy="13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74" y="1787524"/>
            <a:ext cx="3666426" cy="4880571"/>
          </a:xfrm>
        </p:spPr>
      </p:pic>
    </p:spTree>
    <p:extLst>
      <p:ext uri="{BB962C8B-B14F-4D97-AF65-F5344CB8AC3E}">
        <p14:creationId xmlns:p14="http://schemas.microsoft.com/office/powerpoint/2010/main" val="126231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FaceShifter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91569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4941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Face2Face</a:t>
            </a:r>
            <a:r>
              <a:rPr lang="zh-CN" altLang="en-US" dirty="0"/>
              <a:t>：</a:t>
            </a:r>
            <a:r>
              <a:rPr lang="en-US" altLang="zh-CN" dirty="0"/>
              <a:t>Real-time Face Capture and Reenactment of RGB Videos</a:t>
            </a:r>
            <a:r>
              <a:rPr lang="zh-CN" altLang="en-US" dirty="0"/>
              <a:t>（转换面部表情）</a:t>
            </a:r>
          </a:p>
          <a:p>
            <a:r>
              <a:rPr lang="en-US" altLang="zh-CN" dirty="0" err="1"/>
              <a:t>Deepfake</a:t>
            </a:r>
            <a:r>
              <a:rPr lang="zh-CN" altLang="en-US" dirty="0"/>
              <a:t>：</a:t>
            </a:r>
            <a:r>
              <a:rPr lang="en-US" altLang="zh-CN" dirty="0"/>
              <a:t>Face Swapping</a:t>
            </a:r>
            <a:r>
              <a:rPr lang="zh-CN" altLang="en-US" dirty="0"/>
              <a:t>（换脸 </a:t>
            </a:r>
            <a:r>
              <a:rPr lang="en-US" altLang="zh-CN" dirty="0"/>
              <a:t>/ </a:t>
            </a:r>
            <a:r>
              <a:rPr lang="zh-CN" altLang="en-US" dirty="0"/>
              <a:t>换五官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HeadOn</a:t>
            </a:r>
            <a:r>
              <a:rPr lang="zh-CN" altLang="en-US" dirty="0"/>
              <a:t>：</a:t>
            </a:r>
            <a:r>
              <a:rPr lang="en-US" altLang="zh-CN" dirty="0"/>
              <a:t>Real-time Reenactment of Human Portrait Videos</a:t>
            </a:r>
            <a:r>
              <a:rPr lang="zh-CN" altLang="en-US" dirty="0"/>
              <a:t>（转换面部表情与躯干运动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FSGAN</a:t>
            </a:r>
            <a:r>
              <a:rPr lang="zh-CN" altLang="en-US" dirty="0"/>
              <a:t>：</a:t>
            </a:r>
            <a:r>
              <a:rPr lang="en-US" altLang="zh-CN" dirty="0"/>
              <a:t>Subject Agnostic Face Swapping and Reenactment </a:t>
            </a:r>
            <a:r>
              <a:rPr lang="zh-CN" altLang="en-US" dirty="0"/>
              <a:t>（换脸 </a:t>
            </a:r>
            <a:r>
              <a:rPr lang="en-US" altLang="zh-CN" dirty="0"/>
              <a:t>&amp; </a:t>
            </a:r>
            <a:r>
              <a:rPr lang="zh-CN" altLang="en-US" dirty="0"/>
              <a:t>转换面部表情）</a:t>
            </a:r>
          </a:p>
        </p:txBody>
      </p:sp>
    </p:spTree>
    <p:extLst>
      <p:ext uri="{BB962C8B-B14F-4D97-AF65-F5344CB8AC3E}">
        <p14:creationId xmlns:p14="http://schemas.microsoft.com/office/powerpoint/2010/main" val="360521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3D-Based </a:t>
            </a:r>
            <a:r>
              <a:rPr lang="en-US" altLang="zh-CN" dirty="0" smtClean="0"/>
              <a:t>Approaches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2DASL: Joint 3D Face Reconstruction and Dense Face Alignment from A Single Image with 2D-Assisted Self-Supervised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MVF-Net: Multi-View 3D Face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Morphable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Model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Towards High-Fidelity Nonlinear 3D Face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Morphable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3DFC: 3D Face Modeling from Diverse Raw Scan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dirty="0" smtClean="0"/>
          </a:p>
          <a:p>
            <a:r>
              <a:rPr lang="en-US" altLang="zh-CN" dirty="0"/>
              <a:t>GAN-Based </a:t>
            </a:r>
            <a:r>
              <a:rPr lang="en-US" altLang="zh-CN" dirty="0" smtClean="0"/>
              <a:t>Approaches</a:t>
            </a:r>
          </a:p>
          <a:p>
            <a:pPr marL="0" indent="0"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faceswap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-GAN: Adding Adversarial loss and perceptual loss 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VGGface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to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deepfakes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reddit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user) auto-encoder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GANimation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Anatomically-aware Facial Animation from a Single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FSGAN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Subject Agnostic Face Swapping and Reenactment</a:t>
            </a:r>
          </a:p>
        </p:txBody>
      </p:sp>
    </p:spTree>
    <p:extLst>
      <p:ext uri="{BB962C8B-B14F-4D97-AF65-F5344CB8AC3E}">
        <p14:creationId xmlns:p14="http://schemas.microsoft.com/office/powerpoint/2010/main" val="231807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AEI-Net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79" y="1690688"/>
            <a:ext cx="11855846" cy="33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Encoder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Arcface</a:t>
            </a:r>
            <a:r>
              <a:rPr lang="en-US" altLang="zh-CN" dirty="0"/>
              <a:t>: Additive angular margin loss for </a:t>
            </a:r>
            <a:r>
              <a:rPr lang="en-US" altLang="zh-CN" dirty="0" smtClean="0"/>
              <a:t>deep face </a:t>
            </a:r>
            <a:r>
              <a:rPr lang="en-US" altLang="zh-CN" dirty="0"/>
              <a:t>recognition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6" y="2384847"/>
            <a:ext cx="5066522" cy="2597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6" y="4982479"/>
            <a:ext cx="5690917" cy="7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Attributes Encoder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2865" y="190858"/>
            <a:ext cx="3021563" cy="6667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0" y="1690688"/>
            <a:ext cx="6996938" cy="14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AAD Generator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1" y="1955873"/>
            <a:ext cx="5555587" cy="136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0" y="3586883"/>
            <a:ext cx="6110434" cy="2757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999" y="45453"/>
            <a:ext cx="3275044" cy="67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7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991</Words>
  <Application>Microsoft Office PowerPoint</Application>
  <PresentationFormat>宽屏</PresentationFormat>
  <Paragraphs>72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Calibri Light</vt:lpstr>
      <vt:lpstr>Office 主题</vt:lpstr>
      <vt:lpstr>FaceShifter</vt:lpstr>
      <vt:lpstr>FaceShifter</vt:lpstr>
      <vt:lpstr>FaceShifter</vt:lpstr>
      <vt:lpstr>History</vt:lpstr>
      <vt:lpstr>Related Works</vt:lpstr>
      <vt:lpstr>AEI-Net</vt:lpstr>
      <vt:lpstr>Identity Encoder</vt:lpstr>
      <vt:lpstr>Multi-level Attributes Encoder</vt:lpstr>
      <vt:lpstr>AAD Generator</vt:lpstr>
      <vt:lpstr>AdaIN</vt:lpstr>
      <vt:lpstr>AdaIN</vt:lpstr>
      <vt:lpstr>SPADE</vt:lpstr>
      <vt:lpstr>loss</vt:lpstr>
      <vt:lpstr>styleGAN loss</vt:lpstr>
      <vt:lpstr>HEAR-Net</vt:lpstr>
      <vt:lpstr>HEAR-Net</vt:lpstr>
      <vt:lpstr> Training Strategies</vt:lpstr>
      <vt:lpstr>update</vt:lpstr>
      <vt:lpstr>update</vt:lpstr>
      <vt:lpstr>update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FaceShifter</dc:title>
  <dc:creator>Zhu Forrest</dc:creator>
  <cp:lastModifiedBy>Zhu Forrest</cp:lastModifiedBy>
  <cp:revision>59</cp:revision>
  <dcterms:created xsi:type="dcterms:W3CDTF">2020-04-21T12:20:30Z</dcterms:created>
  <dcterms:modified xsi:type="dcterms:W3CDTF">2020-05-25T07:22:56Z</dcterms:modified>
</cp:coreProperties>
</file>